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15"/>
  </p:handoutMasterIdLst>
  <p:sldIdLst>
    <p:sldId id="375" r:id="rId2"/>
    <p:sldId id="521" r:id="rId3"/>
    <p:sldId id="522" r:id="rId4"/>
    <p:sldId id="569" r:id="rId5"/>
    <p:sldId id="570" r:id="rId6"/>
    <p:sldId id="571" r:id="rId7"/>
    <p:sldId id="427" r:id="rId8"/>
    <p:sldId id="572" r:id="rId9"/>
    <p:sldId id="573" r:id="rId10"/>
    <p:sldId id="574" r:id="rId11"/>
    <p:sldId id="575" r:id="rId12"/>
    <p:sldId id="576" r:id="rId13"/>
    <p:sldId id="38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EA8C7B-0DA5-475E-AE98-E9F27451086E}" v="35" dt="2022-11-28T14:10:50.3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68" d="100"/>
          <a:sy n="68" d="100"/>
        </p:scale>
        <p:origin x="792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www.atlassian.com/software/jira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1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לתעד תיקון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BUG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להעביר לעמודה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DONE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399119" y="3429000"/>
            <a:ext cx="3264813" cy="109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85105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2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לבחור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Automation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לבחור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 rule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לבחור ב-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trigger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לבחור ב-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Issue created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לבחור ב-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action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לבחור ב-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Send email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למלא שדות רלוונטיות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{{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issue.key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}} is created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399119" y="3429000"/>
            <a:ext cx="3264813" cy="109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80801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2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לתת שם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Automation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ללחוץ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turn on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לבדוק את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rule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399119" y="3429000"/>
            <a:ext cx="3264813" cy="109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31436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הנחיות למיני-פרויקט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8554914" y="1889760"/>
            <a:ext cx="3206779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מיני-פרויקט שני</a:t>
            </a: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טבלת סיכונים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DBD523B-A1C8-B2CC-61DE-9363587944B2}"/>
              </a:ext>
            </a:extLst>
          </p:cNvPr>
          <p:cNvGraphicFramePr>
            <a:graphicFrameLocks noGrp="1"/>
          </p:cNvGraphicFramePr>
          <p:nvPr/>
        </p:nvGraphicFramePr>
        <p:xfrm>
          <a:off x="1226659" y="3125277"/>
          <a:ext cx="10005645" cy="2712816"/>
        </p:xfrm>
        <a:graphic>
          <a:graphicData uri="http://schemas.openxmlformats.org/drawingml/2006/table">
            <a:tbl>
              <a:tblPr rtl="1" firstRow="1" firstCol="1" bandRow="1">
                <a:tableStyleId>{5C22544A-7EE6-4342-B048-85BDC9FD1C3A}</a:tableStyleId>
              </a:tblPr>
              <a:tblGrid>
                <a:gridCol w="1069042">
                  <a:extLst>
                    <a:ext uri="{9D8B030D-6E8A-4147-A177-3AD203B41FA5}">
                      <a16:colId xmlns:a16="http://schemas.microsoft.com/office/drawing/2014/main" val="817441866"/>
                    </a:ext>
                  </a:extLst>
                </a:gridCol>
                <a:gridCol w="1169558">
                  <a:extLst>
                    <a:ext uri="{9D8B030D-6E8A-4147-A177-3AD203B41FA5}">
                      <a16:colId xmlns:a16="http://schemas.microsoft.com/office/drawing/2014/main" val="3071983486"/>
                    </a:ext>
                  </a:extLst>
                </a:gridCol>
                <a:gridCol w="933046">
                  <a:extLst>
                    <a:ext uri="{9D8B030D-6E8A-4147-A177-3AD203B41FA5}">
                      <a16:colId xmlns:a16="http://schemas.microsoft.com/office/drawing/2014/main" val="182044198"/>
                    </a:ext>
                  </a:extLst>
                </a:gridCol>
                <a:gridCol w="1089717">
                  <a:extLst>
                    <a:ext uri="{9D8B030D-6E8A-4147-A177-3AD203B41FA5}">
                      <a16:colId xmlns:a16="http://schemas.microsoft.com/office/drawing/2014/main" val="2098129206"/>
                    </a:ext>
                  </a:extLst>
                </a:gridCol>
                <a:gridCol w="1524262">
                  <a:extLst>
                    <a:ext uri="{9D8B030D-6E8A-4147-A177-3AD203B41FA5}">
                      <a16:colId xmlns:a16="http://schemas.microsoft.com/office/drawing/2014/main" val="1676231745"/>
                    </a:ext>
                  </a:extLst>
                </a:gridCol>
                <a:gridCol w="1236666">
                  <a:extLst>
                    <a:ext uri="{9D8B030D-6E8A-4147-A177-3AD203B41FA5}">
                      <a16:colId xmlns:a16="http://schemas.microsoft.com/office/drawing/2014/main" val="884528082"/>
                    </a:ext>
                  </a:extLst>
                </a:gridCol>
                <a:gridCol w="1850204">
                  <a:extLst>
                    <a:ext uri="{9D8B030D-6E8A-4147-A177-3AD203B41FA5}">
                      <a16:colId xmlns:a16="http://schemas.microsoft.com/office/drawing/2014/main" val="2485529701"/>
                    </a:ext>
                  </a:extLst>
                </a:gridCol>
                <a:gridCol w="1133150">
                  <a:extLst>
                    <a:ext uri="{9D8B030D-6E8A-4147-A177-3AD203B41FA5}">
                      <a16:colId xmlns:a16="http://schemas.microsoft.com/office/drawing/2014/main" val="944836970"/>
                    </a:ext>
                  </a:extLst>
                </a:gridCol>
              </a:tblGrid>
              <a:tr h="284493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גורם סיכון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>
                          <a:effectLst/>
                        </a:rPr>
                        <a:t>סיכון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>
                          <a:effectLst/>
                        </a:rPr>
                        <a:t>סיכוי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>
                          <a:effectLst/>
                        </a:rPr>
                        <a:t>חומרה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>
                          <a:effectLst/>
                        </a:rPr>
                        <a:t>רמה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Mitigation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סוג סיכון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סטאטוס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3571817"/>
                  </a:ext>
                </a:extLst>
              </a:tr>
              <a:tr h="2428323"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גורם ידוע כיום שעלול לגרום לסיכון להתממש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בעיה שעדיין לא התרחשה ועלולה להתרחש בעתיד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הסיכוי שהסיכון יתממש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מידת הנזק שהסיכון יגרום אם הוא יתממש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מכפלה של הסיכוי כפול מידת החומרה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תוכנית שניתן לבצע היום על מנת למזער או למנוע מהסיכון להתממש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מוצר\פרויקט:</a:t>
                      </a:r>
                      <a:endParaRPr lang="en-US" sz="1400" dirty="0">
                        <a:effectLst/>
                      </a:endParaRPr>
                    </a:p>
                    <a:p>
                      <a:pPr marL="285750" indent="-285750"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he-IL" sz="1400" b="1" dirty="0">
                          <a:effectLst/>
                        </a:rPr>
                        <a:t>סיכוני מוצר </a:t>
                      </a:r>
                      <a:r>
                        <a:rPr lang="he-IL" sz="1400" dirty="0">
                          <a:effectLst/>
                        </a:rPr>
                        <a:t>הם סיכונים שיגרמו נזק ללקוח</a:t>
                      </a:r>
                      <a:endParaRPr lang="en-US" sz="1400" dirty="0">
                        <a:effectLst/>
                      </a:endParaRPr>
                    </a:p>
                    <a:p>
                      <a:pPr marL="285750" indent="-285750"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he-IL" sz="1400" dirty="0">
                          <a:effectLst/>
                        </a:rPr>
                        <a:t> </a:t>
                      </a:r>
                      <a:r>
                        <a:rPr lang="he-IL" sz="1400" b="1" dirty="0">
                          <a:effectLst/>
                        </a:rPr>
                        <a:t>סיכוני פרויקטי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he-IL" sz="1400" dirty="0">
                          <a:effectLst/>
                        </a:rPr>
                        <a:t>יפגעו בפרויקט 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מתוך רשימת סטאטוסים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7760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1466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הנחיות למיני-פרויקט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מיני-פרויקט שני</a:t>
            </a: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דירוג סטאטוסים: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CRITICAL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- הבאג הזה קריטי מספיק כדי לקרוס את המערכת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HIGHT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- לחוסר פונקציונליות של התוכנית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MEDIUM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- באג מונע מאזורים אחרים של המוצר להיבדק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LOW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- השפעה מינימלית על השימוש במוצר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1AEE87-FD50-573B-848B-145BCEF22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092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10298BA-2DF0-F4A3-D033-5051D25CF1BF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עולם הבאגים</a:t>
            </a: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Calibri" panose="020F0502020204030204" pitchFamily="34" charset="0"/>
                <a:cs typeface="Calibri" panose="020F0502020204030204" pitchFamily="34" charset="0"/>
              </a:rPr>
              <a:t>מאיפה באים באגים?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אנשים, סביבה, כשלים חיצונים, בעיות אינטגרציה ואפילו שגיאות בדוקומנטציה.</a:t>
            </a:r>
          </a:p>
          <a:p>
            <a:pPr algn="r" rtl="1">
              <a:lnSpc>
                <a:spcPct val="150000"/>
              </a:lnSpc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Calibri" panose="020F0502020204030204" pitchFamily="34" charset="0"/>
                <a:cs typeface="Calibri" panose="020F0502020204030204" pitchFamily="34" charset="0"/>
              </a:rPr>
              <a:t>עלות התיקון של באגים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ככל שעובר זמן יותר מתחילת הבדיקות - כך עלות תיקון באגים תהיה יותר יקרה. לכן חשוב מאוד להתחיל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QA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 כבר מדוקומנטציה ראשונה, שזה אומר להתחיל לעשות בדיקות סטטיות מוקדם ככל שאפשר.</a:t>
            </a:r>
          </a:p>
          <a:p>
            <a:pPr algn="r" rtl="1">
              <a:lnSpc>
                <a:spcPct val="150000"/>
              </a:lnSpc>
            </a:pPr>
            <a:endParaRPr lang="he-IL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Calibri" panose="020F0502020204030204" pitchFamily="34" charset="0"/>
                <a:cs typeface="Calibri" panose="020F0502020204030204" pitchFamily="34" charset="0"/>
              </a:rPr>
              <a:t>דיווח באגים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חשוב מאוד לרשום את התיאור של צעדים שגורמים ל-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BUG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 וגם כמה ה-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BUG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 משפיע על המערכת ועדיפות לתיקון ה-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BUG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Difference between Defect, Error and Bug">
            <a:extLst>
              <a:ext uri="{FF2B5EF4-FFF2-40B4-BE49-F238E27FC236}">
                <a16:creationId xmlns:a16="http://schemas.microsoft.com/office/drawing/2014/main" id="{3DB4C1A3-D22A-9638-0831-A2CD0C9D6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832" y="2983575"/>
            <a:ext cx="3965387" cy="227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3775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10298BA-2DF0-F4A3-D033-5051D25CF1BF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עולם הבאגים</a:t>
            </a:r>
          </a:p>
          <a:p>
            <a:pPr algn="r" rtl="1">
              <a:lnSpc>
                <a:spcPct val="150000"/>
              </a:lnSpc>
            </a:pPr>
            <a:r>
              <a:rPr lang="en-US" sz="1300" b="1" dirty="0">
                <a:latin typeface="Calibri" panose="020F0502020204030204" pitchFamily="34" charset="0"/>
                <a:cs typeface="Calibri" panose="020F0502020204030204" pitchFamily="34" charset="0"/>
              </a:rPr>
              <a:t>Bug lifecycle</a:t>
            </a:r>
            <a:endParaRPr lang="he-IL" sz="13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כאשר נפתח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BUG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 אז הוא מקבל סטטוס -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OPEN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כאשר בעבר באג תוקן ושוב חוזר אז באג מקבל סטטוס -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DUPLICATE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אם מפתח או ראש צוות פיתוח אמר שזה לא באג אז סטטוס -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REJECTED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כאשר באג תוקן -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FIXED</a:t>
            </a:r>
          </a:p>
          <a:p>
            <a:pPr algn="r" rtl="1">
              <a:lnSpc>
                <a:spcPct val="150000"/>
              </a:lnSpc>
            </a:pPr>
            <a:endParaRPr lang="he-IL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300" b="1" dirty="0">
                <a:latin typeface="Calibri" panose="020F0502020204030204" pitchFamily="34" charset="0"/>
                <a:cs typeface="Calibri" panose="020F0502020204030204" pitchFamily="34" charset="0"/>
              </a:rPr>
              <a:t>הערות: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לאחר תיקון באגים, יש לעשות בדיקה חוזרת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RETEST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 ולוודא שהבאג אשר תוקן.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בנוסף יש לעשות בדיקות רגרסיה.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נניח במהלך בדיקות חוזרות לבאג עם סטטוס (תוקן), הבאג עדיין לא תוקן! במקרה הזה באג מקבל סטטוס -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REOPEN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לאחר תיקון הבאג אם אין יותר באג בבדיקות חזרות אז הבאג מקבל סטטוס -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CLOSED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A1A87ED-9B24-7547-0A25-F8EF47AF3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47" y="2043197"/>
            <a:ext cx="4630265" cy="417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811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  <a:endParaRPr lang="he-IL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10298BA-2DF0-F4A3-D033-5051D25CF1BF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עולם הבאגים</a:t>
            </a: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Calibri" panose="020F0502020204030204" pitchFamily="34" charset="0"/>
                <a:cs typeface="Calibri" panose="020F0502020204030204" pitchFamily="34" charset="0"/>
              </a:rPr>
              <a:t>דיווח באגים ב-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Jira</a:t>
            </a:r>
            <a:endParaRPr lang="he-IL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נניח שנמצא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BUG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 ועכשיו זה הזמן לדווח עליו במסמך-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STR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. אפשר גם להשתמש לצורך זה ב-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BUG TRACKING SYSTEM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 לדוגמה -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JIRA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Jira 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 מאפשרת לנו לדווח על הבאגים, ליצור משימות מסיפורי המשתמש.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בנוסף יש אפשרות להעריץ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SPRINTS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 תוך שימוש בגישת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AGILE SCRUM</a:t>
            </a:r>
            <a:r>
              <a:rPr lang="he-IL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A1A87ED-9B24-7547-0A25-F8EF47AF3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47" y="2043197"/>
            <a:ext cx="4630265" cy="417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4773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1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פתחו את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https://www.atlassian.com/software/jira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תתחברו לחשבון הקיים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תיצרו פרויקט עם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Scrum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לבחור ב-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Team-managed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1399119" y="3429000"/>
            <a:ext cx="3264813" cy="109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79B025-F103-1CD3-16B6-7EFFAA8786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1552" y="3975940"/>
            <a:ext cx="6470139" cy="8874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2AA9FE-5DC8-C336-8ED4-680513A153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61421" y="5429068"/>
            <a:ext cx="3012361" cy="132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738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1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לתת שם לפרויקט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לתת שם למפתח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ליצור ספרינט חדש: ניכנס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Backlog 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ונלחץ על הכפתור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 Sprint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ליצור משימה חדשה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ליצור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BUG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חדש: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399119" y="3429000"/>
            <a:ext cx="3264813" cy="109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DDF723-B2FF-D6E1-6326-60BE339F77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5992" y="5348332"/>
            <a:ext cx="1276350" cy="4000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BBC0B5-8266-CFCD-CAC6-43061F515A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5906" y="4862557"/>
            <a:ext cx="1771650" cy="177165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C4C8C6D-14F9-86EC-EC5D-0A9968C735BC}"/>
              </a:ext>
            </a:extLst>
          </p:cNvPr>
          <p:cNvCxnSpPr>
            <a:stCxn id="6" idx="1"/>
            <a:endCxn id="9" idx="3"/>
          </p:cNvCxnSpPr>
          <p:nvPr/>
        </p:nvCxnSpPr>
        <p:spPr>
          <a:xfrm flipH="1">
            <a:off x="9357556" y="5548357"/>
            <a:ext cx="478436" cy="200025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0752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9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en-US" dirty="0">
                <a:cs typeface="+mn-cs"/>
              </a:rPr>
              <a:t>JIRA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תרגיל 1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לתאר את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BUG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יש להעביר את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BUG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ל-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SPRINT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עם סטטוס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00EE3C7-C530-20A7-B241-82814A72F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1399119" y="3429000"/>
            <a:ext cx="3264813" cy="109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267A7A16-7C78-2752-C15B-A92241706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720" y="2854304"/>
            <a:ext cx="4239834" cy="2580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007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17208</TotalTime>
  <Words>522</Words>
  <Application>Microsoft Office PowerPoint</Application>
  <PresentationFormat>Widescreen</PresentationFormat>
  <Paragraphs>99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הנחיות למיני-פרויקט</vt:lpstr>
      <vt:lpstr>הנחיות למיני-פרויקט</vt:lpstr>
      <vt:lpstr>JIRA</vt:lpstr>
      <vt:lpstr>JIRA</vt:lpstr>
      <vt:lpstr>JIRA</vt:lpstr>
      <vt:lpstr>JIRA</vt:lpstr>
      <vt:lpstr>JIRA</vt:lpstr>
      <vt:lpstr>JIRA</vt:lpstr>
      <vt:lpstr>JIRA</vt:lpstr>
      <vt:lpstr>JIRA</vt:lpstr>
      <vt:lpstr>JIRA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גורבצוב</cp:lastModifiedBy>
  <cp:revision>37</cp:revision>
  <dcterms:created xsi:type="dcterms:W3CDTF">2022-03-07T11:44:47Z</dcterms:created>
  <dcterms:modified xsi:type="dcterms:W3CDTF">2023-05-24T13:32:24Z</dcterms:modified>
</cp:coreProperties>
</file>

<file path=docProps/thumbnail.jpeg>
</file>